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351" r:id="rId2"/>
    <p:sldId id="341" r:id="rId3"/>
    <p:sldId id="401" r:id="rId4"/>
    <p:sldId id="402" r:id="rId5"/>
    <p:sldId id="403" r:id="rId6"/>
    <p:sldId id="40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a Bayliss-Brown (Cefas)" initials="GB(" lastIdx="2" clrIdx="0">
    <p:extLst>
      <p:ext uri="{19B8F6BF-5375-455C-9EA6-DF929625EA0E}">
        <p15:presenceInfo xmlns:p15="http://schemas.microsoft.com/office/powerpoint/2012/main" userId="S-1-5-21-48521506-2007828412-1153635105-20636" providerId="AD"/>
      </p:ext>
    </p:extLst>
  </p:cmAuthor>
  <p:cmAuthor id="2" name="Stuart Rogers (Cefas)" initials="SR(" lastIdx="14" clrIdx="1">
    <p:extLst>
      <p:ext uri="{19B8F6BF-5375-455C-9EA6-DF929625EA0E}">
        <p15:presenceInfo xmlns:p15="http://schemas.microsoft.com/office/powerpoint/2012/main" userId="S-1-5-21-48521506-2007828412-1153635105-13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74C"/>
    <a:srgbClr val="043C8E"/>
    <a:srgbClr val="363636"/>
    <a:srgbClr val="EAF1F4"/>
    <a:srgbClr val="29058D"/>
    <a:srgbClr val="0094C9"/>
    <a:srgbClr val="F5C773"/>
    <a:srgbClr val="182854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6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-2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AB709-970E-4800-89AF-CA3FC598521F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95F83-33D8-4709-9CAE-C693B68B55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72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BAB-CEDA-40CF-A6A1-B01AB24BDB45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C102-0C81-40F7-92C5-242B48A68A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14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BAB-CEDA-40CF-A6A1-B01AB24BDB45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C102-0C81-40F7-92C5-242B48A68A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77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BAB-CEDA-40CF-A6A1-B01AB24BDB45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C102-0C81-40F7-92C5-242B48A68A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43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A06DA-8BAD-422C-BC22-94DEE86290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48272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BAB-CEDA-40CF-A6A1-B01AB24BDB45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C102-0C81-40F7-92C5-242B48A68A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59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BAB-CEDA-40CF-A6A1-B01AB24BDB45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C102-0C81-40F7-92C5-242B48A68A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3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BAB-CEDA-40CF-A6A1-B01AB24BDB45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C102-0C81-40F7-92C5-242B48A68A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18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BAB-CEDA-40CF-A6A1-B01AB24BDB45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C102-0C81-40F7-92C5-242B48A68A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2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BAB-CEDA-40CF-A6A1-B01AB24BDB45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C102-0C81-40F7-92C5-242B48A68A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87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BAB-CEDA-40CF-A6A1-B01AB24BDB45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C102-0C81-40F7-92C5-242B48A68A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95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BAB-CEDA-40CF-A6A1-B01AB24BDB45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C102-0C81-40F7-92C5-242B48A68A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44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BAB-CEDA-40CF-A6A1-B01AB24BDB45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C102-0C81-40F7-92C5-242B48A68A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04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FBAB-CEDA-40CF-A6A1-B01AB24BDB45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0C102-0C81-40F7-92C5-242B48A68A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01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tephen.dye@cefas.co.uk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1788303" y="5846618"/>
            <a:ext cx="8229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ctr">
            <a:normAutofit fontScale="97500"/>
          </a:bodyPr>
          <a:lstStyle/>
          <a:p>
            <a:pPr marL="2667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err="1"/>
              <a:t>Angmagssallik</a:t>
            </a:r>
            <a:r>
              <a:rPr lang="en-GB" sz="3200" dirty="0"/>
              <a:t> for </a:t>
            </a:r>
            <a:r>
              <a:rPr lang="en-GB" sz="3200" dirty="0" err="1"/>
              <a:t>OceanSites</a:t>
            </a:r>
            <a:endParaRPr lang="en-GB" sz="31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0" y="902847"/>
            <a:ext cx="12191999" cy="1092207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Angmagssallik</a:t>
            </a:r>
            <a:r>
              <a:rPr lang="en-GB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Array 5 minute highlight</a:t>
            </a:r>
          </a:p>
          <a:p>
            <a:pPr marL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GB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GB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-1" y="2374799"/>
            <a:ext cx="12191999" cy="220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0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9pPr>
          </a:lstStyle>
          <a:p>
            <a:r>
              <a:rPr lang="en-GB" sz="2400" kern="0" dirty="0">
                <a:solidFill>
                  <a:schemeClr val="bg2"/>
                </a:solidFill>
                <a:latin typeface="Arial"/>
              </a:rPr>
              <a:t>Stephen Dye -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Cefas Marine Climate Change Centre (MC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stephen.dye@cefas.co.uk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@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stephendye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4" descr="http://www.merriam-webster.com/images/social-media/twitter-logo-300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4678" y="3285701"/>
            <a:ext cx="385291" cy="385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2046018"/>
      </p:ext>
    </p:extLst>
  </p:cSld>
  <p:clrMapOvr>
    <a:masterClrMapping/>
  </p:clrMapOvr>
  <p:transition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Sustained Observations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at the </a:t>
            </a:r>
            <a:r>
              <a:rPr lang="en-GB" dirty="0" err="1">
                <a:solidFill>
                  <a:schemeClr val="bg2"/>
                </a:solidFill>
              </a:rPr>
              <a:t>Angmagsallik</a:t>
            </a:r>
            <a:r>
              <a:rPr lang="en-GB" dirty="0">
                <a:solidFill>
                  <a:schemeClr val="bg2"/>
                </a:solidFill>
              </a:rPr>
              <a:t> Array ended in Summer 2015</a:t>
            </a:r>
          </a:p>
          <a:p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" name="Title 8"/>
          <p:cNvSpPr txBox="1">
            <a:spLocks/>
          </p:cNvSpPr>
          <p:nvPr/>
        </p:nvSpPr>
        <p:spPr>
          <a:xfrm>
            <a:off x="1788303" y="5846618"/>
            <a:ext cx="8229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ctr">
            <a:normAutofit fontScale="97500"/>
          </a:bodyPr>
          <a:lstStyle/>
          <a:p>
            <a:pPr marL="26670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1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179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788120"/>
              </p:ext>
            </p:extLst>
          </p:nvPr>
        </p:nvGraphicFramePr>
        <p:xfrm>
          <a:off x="289720" y="201251"/>
          <a:ext cx="7164387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Photo Editor Photo" r:id="rId3" imgW="9638095" imgH="5811061" progId="">
                  <p:embed/>
                </p:oleObj>
              </mc:Choice>
              <mc:Fallback>
                <p:oleObj name="Photo Editor Photo" r:id="rId3" imgW="9638095" imgH="58110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20" y="201251"/>
                        <a:ext cx="7164387" cy="432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289718" y="4596687"/>
            <a:ext cx="66732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We measured Denmark Strait overflow from 1986 until the </a:t>
            </a:r>
            <a:r>
              <a:rPr lang="en-GB" sz="2000" b="1" dirty="0">
                <a:solidFill>
                  <a:srgbClr val="FF0000"/>
                </a:solidFill>
              </a:rPr>
              <a:t>final recovery 2015</a:t>
            </a:r>
            <a:r>
              <a:rPr lang="en-GB" sz="2000" dirty="0">
                <a:solidFill>
                  <a:srgbClr val="FF0000"/>
                </a:solidFill>
              </a:rPr>
              <a:t>,  in collaboration with IFM -UHAM &amp; FIMR. </a:t>
            </a:r>
          </a:p>
          <a:p>
            <a:endParaRPr lang="en-GB" sz="2000" dirty="0">
              <a:solidFill>
                <a:srgbClr val="FFFF00"/>
              </a:solidFill>
            </a:endParaRPr>
          </a:p>
        </p:txBody>
      </p:sp>
      <p:pic>
        <p:nvPicPr>
          <p:cNvPr id="159750" name="Picture 6" descr="S3400022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0169" y="650686"/>
            <a:ext cx="3294063" cy="4392613"/>
          </a:xfrm>
          <a:prstGeom prst="rect">
            <a:avLst/>
          </a:prstGeom>
          <a:noFill/>
        </p:spPr>
      </p:pic>
      <p:pic>
        <p:nvPicPr>
          <p:cNvPr id="159751" name="Picture 7" descr="working2_marne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2969" y="2882711"/>
            <a:ext cx="2903538" cy="2171700"/>
          </a:xfrm>
          <a:prstGeom prst="rect">
            <a:avLst/>
          </a:prstGeom>
          <a:noFill/>
        </p:spPr>
      </p:pic>
      <p:sp>
        <p:nvSpPr>
          <p:cNvPr id="15" name="Down Arrow 14"/>
          <p:cNvSpPr/>
          <p:nvPr/>
        </p:nvSpPr>
        <p:spPr>
          <a:xfrm rot="3052775">
            <a:off x="4387340" y="580837"/>
            <a:ext cx="337569" cy="1088182"/>
          </a:xfrm>
          <a:prstGeom prst="downArrow">
            <a:avLst>
              <a:gd name="adj1" fmla="val 50000"/>
              <a:gd name="adj2" fmla="val 55177"/>
            </a:avLst>
          </a:prstGeom>
          <a:solidFill>
            <a:srgbClr val="63EBFD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8"/>
          <p:cNvSpPr txBox="1">
            <a:spLocks/>
          </p:cNvSpPr>
          <p:nvPr/>
        </p:nvSpPr>
        <p:spPr>
          <a:xfrm>
            <a:off x="1788303" y="5846618"/>
            <a:ext cx="8229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ctr">
            <a:normAutofit fontScale="97500"/>
          </a:bodyPr>
          <a:lstStyle/>
          <a:p>
            <a:pPr marL="2667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1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Overflow: </a:t>
            </a:r>
            <a:r>
              <a:rPr lang="en-GB" sz="31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Angmagssalik</a:t>
            </a:r>
            <a:r>
              <a:rPr lang="en-GB" sz="31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Array</a:t>
            </a:r>
          </a:p>
        </p:txBody>
      </p:sp>
    </p:spTree>
    <p:extLst>
      <p:ext uri="{BB962C8B-B14F-4D97-AF65-F5344CB8AC3E}">
        <p14:creationId xmlns:p14="http://schemas.microsoft.com/office/powerpoint/2010/main" val="163795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8" name="Picture 6" descr="deployedarray200405"/>
          <p:cNvPicPr>
            <a:picLocks noChangeAspect="1" noChangeArrowheads="1"/>
          </p:cNvPicPr>
          <p:nvPr/>
        </p:nvPicPr>
        <p:blipFill rotWithShape="1">
          <a:blip r:embed="rId2" cstate="print"/>
          <a:srcRect l="3709" t="8469" r="1723" b="12702"/>
          <a:stretch/>
        </p:blipFill>
        <p:spPr bwMode="auto">
          <a:xfrm>
            <a:off x="341766" y="228600"/>
            <a:ext cx="11182590" cy="5278582"/>
          </a:xfrm>
          <a:prstGeom prst="rect">
            <a:avLst/>
          </a:prstGeom>
          <a:noFill/>
        </p:spPr>
      </p:pic>
      <p:sp>
        <p:nvSpPr>
          <p:cNvPr id="15" name="Title 8"/>
          <p:cNvSpPr txBox="1">
            <a:spLocks/>
          </p:cNvSpPr>
          <p:nvPr/>
        </p:nvSpPr>
        <p:spPr>
          <a:xfrm>
            <a:off x="-162939" y="5797701"/>
            <a:ext cx="121920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ctr">
            <a:normAutofit fontScale="97500"/>
          </a:bodyPr>
          <a:lstStyle/>
          <a:p>
            <a:pPr marL="2667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1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GB" sz="31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Angmagssalik</a:t>
            </a:r>
            <a:r>
              <a:rPr lang="en-GB" sz="31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Array</a:t>
            </a:r>
          </a:p>
        </p:txBody>
      </p:sp>
      <p:sp>
        <p:nvSpPr>
          <p:cNvPr id="2" name="Rectangle 1"/>
          <p:cNvSpPr/>
          <p:nvPr/>
        </p:nvSpPr>
        <p:spPr>
          <a:xfrm>
            <a:off x="6766560" y="1630680"/>
            <a:ext cx="792480" cy="284988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749218" y="2218509"/>
            <a:ext cx="792480" cy="284988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48340" y="4920341"/>
            <a:ext cx="5523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Final 2 moorings deployment in 2012 in red boxes</a:t>
            </a:r>
          </a:p>
          <a:p>
            <a:r>
              <a:rPr lang="en-GB" dirty="0">
                <a:solidFill>
                  <a:schemeClr val="bg1"/>
                </a:solidFill>
              </a:rPr>
              <a:t>Bottom 300m in the overflow plume</a:t>
            </a:r>
          </a:p>
        </p:txBody>
      </p:sp>
    </p:spTree>
    <p:extLst>
      <p:ext uri="{BB962C8B-B14F-4D97-AF65-F5344CB8AC3E}">
        <p14:creationId xmlns:p14="http://schemas.microsoft.com/office/powerpoint/2010/main" val="111328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8"/>
          <p:cNvSpPr txBox="1">
            <a:spLocks/>
          </p:cNvSpPr>
          <p:nvPr/>
        </p:nvSpPr>
        <p:spPr>
          <a:xfrm>
            <a:off x="56481" y="5825836"/>
            <a:ext cx="10945091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ctr">
            <a:normAutofit fontScale="97500"/>
          </a:bodyPr>
          <a:lstStyle/>
          <a:p>
            <a:pPr marL="2667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1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Timeseries</a:t>
            </a:r>
            <a:r>
              <a:rPr lang="en-GB" sz="31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of Denmark Strait Overflow</a:t>
            </a:r>
            <a:r>
              <a:rPr lang="en-GB" sz="2800" b="1" dirty="0"/>
              <a:t> </a:t>
            </a:r>
            <a:endParaRPr lang="en-GB" sz="31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82" y="5227446"/>
            <a:ext cx="12135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b="1" dirty="0">
                <a:solidFill>
                  <a:srgbClr val="006699"/>
                </a:solidFill>
                <a:cs typeface="Arial" charset="0"/>
              </a:rPr>
              <a:t>PhD student starting at BAS in September – investigate overflow formation mechanisms &amp; ‘</a:t>
            </a:r>
            <a:r>
              <a:rPr lang="en-GB" b="1" dirty="0" err="1">
                <a:solidFill>
                  <a:srgbClr val="006699"/>
                </a:solidFill>
                <a:cs typeface="Arial" charset="0"/>
              </a:rPr>
              <a:t>spilljet</a:t>
            </a:r>
            <a:r>
              <a:rPr lang="en-GB" b="1" dirty="0">
                <a:solidFill>
                  <a:srgbClr val="006699"/>
                </a:solidFill>
                <a:cs typeface="Arial" charset="0"/>
              </a:rPr>
              <a:t>’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" t="5199" r="7558" b="7815"/>
          <a:stretch/>
        </p:blipFill>
        <p:spPr>
          <a:xfrm>
            <a:off x="359811" y="186366"/>
            <a:ext cx="8601309" cy="47676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76229" y="2360354"/>
            <a:ext cx="486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Provisional </a:t>
            </a:r>
            <a:r>
              <a:rPr lang="en-GB" dirty="0" err="1">
                <a:solidFill>
                  <a:schemeClr val="bg1"/>
                </a:solidFill>
              </a:rPr>
              <a:t>microcat</a:t>
            </a:r>
            <a:r>
              <a:rPr lang="en-GB" dirty="0">
                <a:solidFill>
                  <a:schemeClr val="bg1"/>
                </a:solidFill>
              </a:rPr>
              <a:t> data (28day box mean)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1120" y="975360"/>
            <a:ext cx="3124200" cy="42473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Final deployment 3 years</a:t>
            </a:r>
          </a:p>
          <a:p>
            <a:r>
              <a:rPr lang="en-GB" dirty="0" err="1">
                <a:solidFill>
                  <a:schemeClr val="bg1"/>
                </a:solidFill>
              </a:rPr>
              <a:t>Microcats</a:t>
            </a:r>
            <a:r>
              <a:rPr lang="en-GB" dirty="0">
                <a:solidFill>
                  <a:schemeClr val="bg1"/>
                </a:solidFill>
              </a:rPr>
              <a:t> – 3 years data returned </a:t>
            </a:r>
          </a:p>
          <a:p>
            <a:r>
              <a:rPr lang="en-GB" dirty="0">
                <a:solidFill>
                  <a:schemeClr val="bg1"/>
                </a:solidFill>
              </a:rPr>
              <a:t>Current meters -&lt;18 months data returned. </a:t>
            </a:r>
          </a:p>
          <a:p>
            <a:r>
              <a:rPr lang="en-GB" b="1" dirty="0">
                <a:solidFill>
                  <a:schemeClr val="bg1"/>
                </a:solidFill>
              </a:rPr>
              <a:t>Means we have</a:t>
            </a:r>
          </a:p>
          <a:p>
            <a:r>
              <a:rPr lang="en-GB" dirty="0">
                <a:solidFill>
                  <a:schemeClr val="bg1"/>
                </a:solidFill>
              </a:rPr>
              <a:t>Current meters 1986-2013</a:t>
            </a:r>
          </a:p>
          <a:p>
            <a:r>
              <a:rPr lang="en-GB" dirty="0" err="1">
                <a:solidFill>
                  <a:schemeClr val="bg1"/>
                </a:solidFill>
              </a:rPr>
              <a:t>Microcats</a:t>
            </a:r>
            <a:r>
              <a:rPr lang="en-GB" dirty="0">
                <a:solidFill>
                  <a:schemeClr val="bg1"/>
                </a:solidFill>
              </a:rPr>
              <a:t> 1998-2015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Regular spring freshening of the overflow plume </a:t>
            </a:r>
          </a:p>
          <a:p>
            <a:r>
              <a:rPr lang="en-GB" dirty="0">
                <a:solidFill>
                  <a:schemeClr val="bg1"/>
                </a:solidFill>
              </a:rPr>
              <a:t>10 of 16 years. Not always compensated in T. Seasonal switching of sources??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71657" y="4114802"/>
            <a:ext cx="625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UK1</a:t>
            </a:r>
          </a:p>
          <a:p>
            <a:r>
              <a:rPr lang="en-GB" b="1" dirty="0">
                <a:solidFill>
                  <a:srgbClr val="7030A0"/>
                </a:solidFill>
              </a:rPr>
              <a:t>UK2</a:t>
            </a:r>
          </a:p>
        </p:txBody>
      </p:sp>
    </p:spTree>
    <p:extLst>
      <p:ext uri="{BB962C8B-B14F-4D97-AF65-F5344CB8AC3E}">
        <p14:creationId xmlns:p14="http://schemas.microsoft.com/office/powerpoint/2010/main" val="2492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209003"/>
            <a:ext cx="10515600" cy="2852737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Huge Thank-You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241130"/>
            <a:ext cx="10515600" cy="1500187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bg2"/>
                </a:solidFill>
              </a:rPr>
              <a:t>Over the years too many to thank but for the final deployment and recovery:</a:t>
            </a:r>
          </a:p>
          <a:p>
            <a:r>
              <a:rPr lang="en-GB" dirty="0">
                <a:solidFill>
                  <a:schemeClr val="bg2"/>
                </a:solidFill>
              </a:rPr>
              <a:t>Hamburg – Quadfasel, Welsch, </a:t>
            </a:r>
            <a:r>
              <a:rPr lang="en-GB" dirty="0" err="1">
                <a:solidFill>
                  <a:schemeClr val="bg2"/>
                </a:solidFill>
              </a:rPr>
              <a:t>Drubbisch</a:t>
            </a:r>
            <a:r>
              <a:rPr lang="en-GB" dirty="0">
                <a:solidFill>
                  <a:schemeClr val="bg2"/>
                </a:solidFill>
              </a:rPr>
              <a:t>, Jochumsen, Meteor </a:t>
            </a:r>
            <a:r>
              <a:rPr lang="en-GB" dirty="0" err="1">
                <a:solidFill>
                  <a:schemeClr val="bg2"/>
                </a:solidFill>
              </a:rPr>
              <a:t>Leitstelle</a:t>
            </a:r>
            <a:endParaRPr lang="en-GB" dirty="0">
              <a:solidFill>
                <a:schemeClr val="bg2"/>
              </a:solidFill>
            </a:endParaRPr>
          </a:p>
          <a:p>
            <a:r>
              <a:rPr lang="en-GB" dirty="0">
                <a:solidFill>
                  <a:schemeClr val="bg2"/>
                </a:solidFill>
              </a:rPr>
              <a:t>GEOMAR – </a:t>
            </a:r>
            <a:r>
              <a:rPr lang="en-GB" dirty="0" err="1">
                <a:solidFill>
                  <a:schemeClr val="bg2"/>
                </a:solidFill>
              </a:rPr>
              <a:t>Karstensen</a:t>
            </a:r>
            <a:endParaRPr lang="en-GB" dirty="0">
              <a:solidFill>
                <a:schemeClr val="bg2"/>
              </a:solidFill>
            </a:endParaRPr>
          </a:p>
          <a:p>
            <a:r>
              <a:rPr lang="en-GB" dirty="0">
                <a:solidFill>
                  <a:schemeClr val="bg2"/>
                </a:solidFill>
              </a:rPr>
              <a:t> </a:t>
            </a:r>
          </a:p>
          <a:p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" name="Title 8"/>
          <p:cNvSpPr txBox="1">
            <a:spLocks/>
          </p:cNvSpPr>
          <p:nvPr/>
        </p:nvSpPr>
        <p:spPr>
          <a:xfrm>
            <a:off x="1788303" y="5846618"/>
            <a:ext cx="8229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ctr">
            <a:normAutofit fontScale="97500"/>
          </a:bodyPr>
          <a:lstStyle/>
          <a:p>
            <a:pPr marL="26670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1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2267253"/>
      </p:ext>
    </p:extLst>
  </p:cSld>
  <p:clrMapOvr>
    <a:masterClrMapping/>
  </p:clrMapOvr>
</p:sld>
</file>

<file path=ppt/theme/theme1.xml><?xml version="1.0" encoding="utf-8"?>
<a:theme xmlns:a="http://schemas.openxmlformats.org/drawingml/2006/main" name="Cefas_commercial_brand">
  <a:themeElements>
    <a:clrScheme name="Cefas_commercial_brand">
      <a:dk1>
        <a:srgbClr val="000000"/>
      </a:dk1>
      <a:lt1>
        <a:sysClr val="window" lastClr="FFFFFF"/>
      </a:lt1>
      <a:dk2>
        <a:srgbClr val="182854"/>
      </a:dk2>
      <a:lt2>
        <a:srgbClr val="E7E6E6"/>
      </a:lt2>
      <a:accent1>
        <a:srgbClr val="006991"/>
      </a:accent1>
      <a:accent2>
        <a:srgbClr val="0094C9"/>
      </a:accent2>
      <a:accent3>
        <a:srgbClr val="EAF1F4"/>
      </a:accent3>
      <a:accent4>
        <a:srgbClr val="FFE79B"/>
      </a:accent4>
      <a:accent5>
        <a:srgbClr val="FFFFFF"/>
      </a:accent5>
      <a:accent6>
        <a:srgbClr val="FFFFFF"/>
      </a:accent6>
      <a:hlink>
        <a:srgbClr val="182854"/>
      </a:hlink>
      <a:folHlink>
        <a:srgbClr val="182854"/>
      </a:folHlink>
    </a:clrScheme>
    <a:fontScheme name="Cefas_commercial_brand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fas_commercial_brand" id="{281E3080-61C9-49BC-8F70-0F35E09663A4}" vid="{F7A1FCE5-5584-46F9-88F5-6DB015A33D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7114</TotalTime>
  <Words>190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Open Sans</vt:lpstr>
      <vt:lpstr>Open Sans Extrabold</vt:lpstr>
      <vt:lpstr>Cefas_commercial_brand</vt:lpstr>
      <vt:lpstr>Photo Editor Photo</vt:lpstr>
      <vt:lpstr>PowerPoint Presentation</vt:lpstr>
      <vt:lpstr>Sustained Observations</vt:lpstr>
      <vt:lpstr>PowerPoint Presentation</vt:lpstr>
      <vt:lpstr>PowerPoint Presentation</vt:lpstr>
      <vt:lpstr>PowerPoint Presentation</vt:lpstr>
      <vt:lpstr>Huge Thank-You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Bayliss-Brown (Cefas)</dc:creator>
  <cp:lastModifiedBy>Stephen Dye (Cefas)</cp:lastModifiedBy>
  <cp:revision>156</cp:revision>
  <dcterms:created xsi:type="dcterms:W3CDTF">2015-05-29T10:55:37Z</dcterms:created>
  <dcterms:modified xsi:type="dcterms:W3CDTF">2016-04-26T07:07:28Z</dcterms:modified>
</cp:coreProperties>
</file>